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7" r:id="rId2"/>
    <p:sldId id="258" r:id="rId3"/>
    <p:sldId id="259" r:id="rId4"/>
    <p:sldId id="260" r:id="rId5"/>
    <p:sldId id="262" r:id="rId6"/>
    <p:sldId id="267" r:id="rId7"/>
    <p:sldId id="268" r:id="rId8"/>
    <p:sldId id="269" r:id="rId9"/>
    <p:sldId id="329" r:id="rId10"/>
    <p:sldId id="284" r:id="rId11"/>
    <p:sldId id="285" r:id="rId12"/>
    <p:sldId id="290" r:id="rId13"/>
    <p:sldId id="291" r:id="rId14"/>
    <p:sldId id="292" r:id="rId15"/>
    <p:sldId id="293" r:id="rId16"/>
    <p:sldId id="294" r:id="rId17"/>
    <p:sldId id="332" r:id="rId18"/>
    <p:sldId id="337" r:id="rId19"/>
    <p:sldId id="335" r:id="rId20"/>
    <p:sldId id="338" r:id="rId21"/>
    <p:sldId id="339" r:id="rId22"/>
    <p:sldId id="340" r:id="rId23"/>
    <p:sldId id="341" r:id="rId24"/>
    <p:sldId id="342" r:id="rId25"/>
    <p:sldId id="343" r:id="rId26"/>
    <p:sldId id="344" r:id="rId27"/>
    <p:sldId id="345" r:id="rId28"/>
    <p:sldId id="346" r:id="rId29"/>
    <p:sldId id="347" r:id="rId30"/>
    <p:sldId id="348" r:id="rId31"/>
    <p:sldId id="349" r:id="rId32"/>
    <p:sldId id="350" r:id="rId33"/>
    <p:sldId id="351" r:id="rId34"/>
    <p:sldId id="352" r:id="rId35"/>
    <p:sldId id="353" r:id="rId36"/>
    <p:sldId id="354" r:id="rId37"/>
    <p:sldId id="355" r:id="rId38"/>
    <p:sldId id="356" r:id="rId39"/>
    <p:sldId id="357" r:id="rId40"/>
    <p:sldId id="358" r:id="rId41"/>
    <p:sldId id="359" r:id="rId42"/>
    <p:sldId id="360" r:id="rId43"/>
    <p:sldId id="361" r:id="rId44"/>
    <p:sldId id="362" r:id="rId45"/>
    <p:sldId id="363" r:id="rId46"/>
    <p:sldId id="364" r:id="rId47"/>
    <p:sldId id="334" r:id="rId48"/>
    <p:sldId id="333" r:id="rId49"/>
    <p:sldId id="336" r:id="rId50"/>
  </p:sldIdLst>
  <p:sldSz cx="111617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008" y="-96"/>
      </p:cViewPr>
      <p:guideLst>
        <p:guide orient="horz" pos="2160"/>
        <p:guide pos="35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autoTitleDeleted val="1"/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GNP on Military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1050"/>
                </a:pPr>
                <a:endParaRPr lang="en-US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5.5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Infent Mortility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1050"/>
                </a:pPr>
                <a:endParaRPr lang="en-US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3.3</c:v>
                </c:pt>
                <c:pt idx="1">
                  <c:v>3.3</c:v>
                </c:pt>
                <c:pt idx="2">
                  <c:v>2.5</c:v>
                </c:pt>
                <c:pt idx="3">
                  <c:v>3.3</c:v>
                </c:pt>
                <c:pt idx="4">
                  <c:v>4.5</c:v>
                </c:pt>
              </c:numCache>
            </c:numRef>
          </c:val>
        </c:ser>
        <c:dLbls>
          <c:showVal val="1"/>
        </c:dLbls>
        <c:marker val="1"/>
        <c:axId val="123085184"/>
        <c:axId val="123086720"/>
      </c:lineChart>
      <c:catAx>
        <c:axId val="12308518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23086720"/>
        <c:crosses val="autoZero"/>
        <c:auto val="1"/>
        <c:lblAlgn val="ctr"/>
        <c:lblOffset val="100"/>
      </c:catAx>
      <c:valAx>
        <c:axId val="123086720"/>
        <c:scaling>
          <c:orientation val="minMax"/>
        </c:scaling>
        <c:delete val="1"/>
        <c:axPos val="l"/>
        <c:numFmt formatCode="General" sourceLinked="1"/>
        <c:tickLblPos val="nextTo"/>
        <c:crossAx val="12308518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4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autoTitleDeleted val="1"/>
    <c:plotArea>
      <c:layout>
        <c:manualLayout>
          <c:layoutTarget val="inner"/>
          <c:xMode val="edge"/>
          <c:yMode val="edge"/>
          <c:x val="6.0768561108079412E-2"/>
          <c:y val="0.12706559455491792"/>
          <c:w val="0.91963566435383848"/>
          <c:h val="0.6624436140397737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Social Integration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Charsadda</c:v>
                </c:pt>
                <c:pt idx="1">
                  <c:v>Buner</c:v>
                </c:pt>
                <c:pt idx="2">
                  <c:v>Swat</c:v>
                </c:pt>
                <c:pt idx="3">
                  <c:v>Kabul</c:v>
                </c:pt>
                <c:pt idx="4">
                  <c:v>Hunza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Crime Rate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Charsadda</c:v>
                </c:pt>
                <c:pt idx="1">
                  <c:v>Buner</c:v>
                </c:pt>
                <c:pt idx="2">
                  <c:v>Swat</c:v>
                </c:pt>
                <c:pt idx="3">
                  <c:v>Kabul</c:v>
                </c:pt>
                <c:pt idx="4">
                  <c:v>Hunza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val>
        </c:ser>
        <c:marker val="1"/>
        <c:axId val="120085504"/>
        <c:axId val="120087296"/>
      </c:lineChart>
      <c:catAx>
        <c:axId val="12008550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0087296"/>
        <c:crosses val="autoZero"/>
        <c:auto val="1"/>
        <c:lblAlgn val="ctr"/>
        <c:lblOffset val="100"/>
      </c:catAx>
      <c:valAx>
        <c:axId val="12008729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00855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7578376341571181"/>
          <c:y val="2.6461030294941942E-2"/>
          <c:w val="0.5740512200826382"/>
          <c:h val="0.10809488856265866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B9125F-1FA4-4EAF-8F9B-7F1B9A7D236D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9763" y="685800"/>
            <a:ext cx="55784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CE071-5283-45C3-BF1B-60682C05C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zimmer.csufresno.edu/~donnah/code%20book.htm" TargetMode="External"/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constitutes adequate empirical evidence for a concept to be a fact is an involved and challenging issue. </a:t>
            </a:r>
          </a:p>
          <a:p>
            <a:r>
              <a:rPr lang="en-US" dirty="0" smtClean="0"/>
              <a:t>The history of the search for knowledge over the centuries is replete with examples of accepted ‘facts’ subsequently supplanted by other facts.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CE071-5283-45C3-BF1B-60682C05C08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8175" y="685800"/>
            <a:ext cx="5581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Social Integration in Community = (</a:t>
            </a:r>
            <a:r>
              <a:rPr lang="en-US" dirty="0" err="1" smtClean="0"/>
              <a:t>operationalized</a:t>
            </a:r>
            <a:r>
              <a:rPr lang="en-US" dirty="0" smtClean="0"/>
              <a:t>, for instance, by the percentage of eligible voters who vote, the percentage of families that attend some kind of church services on a regular basis, the percentage of eligible or relevant persons who attend PTA meetings, the average number of neighbors whom persons can name),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5929BF-FCAF-44F7-A951-06E4D60E1446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8175" y="685800"/>
            <a:ext cx="5581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3"/>
              </a:rPr>
              <a:t>http://zimmer.csufresno.edu/~donnah/code%20book.htm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5929BF-FCAF-44F7-A951-06E4D60E1446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8175" y="685800"/>
            <a:ext cx="5581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score of 30 is the mid-point, neither low nor high self-esteem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5929BF-FCAF-44F7-A951-06E4D60E1446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7129" y="2130426"/>
            <a:ext cx="9487456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4257" y="3886200"/>
            <a:ext cx="78131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92242" y="274639"/>
            <a:ext cx="251138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8086" y="274639"/>
            <a:ext cx="7348128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698" y="4406901"/>
            <a:ext cx="9487456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698" y="2906713"/>
            <a:ext cx="948745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085" y="1600201"/>
            <a:ext cx="492975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73871" y="1600201"/>
            <a:ext cx="492975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086" y="1535113"/>
            <a:ext cx="493169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086" y="2174875"/>
            <a:ext cx="49316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69996" y="1535113"/>
            <a:ext cx="49336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69996" y="2174875"/>
            <a:ext cx="49336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86" y="273050"/>
            <a:ext cx="367212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3920" y="273051"/>
            <a:ext cx="623970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8086" y="1435101"/>
            <a:ext cx="367212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7774" y="4800600"/>
            <a:ext cx="669702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87774" y="612775"/>
            <a:ext cx="669702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7774" y="5367338"/>
            <a:ext cx="669702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8086" y="274638"/>
            <a:ext cx="1004554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086" y="1600201"/>
            <a:ext cx="1004554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8086" y="6356351"/>
            <a:ext cx="260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3586" y="6356351"/>
            <a:ext cx="35345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9228" y="6356351"/>
            <a:ext cx="260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mranahmad131@uop.edu.p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What is a Theory?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u="sng" dirty="0" smtClean="0">
                <a:solidFill>
                  <a:schemeClr val="tx1"/>
                </a:solidFill>
              </a:rPr>
              <a:t>Imran A. </a:t>
            </a:r>
            <a:r>
              <a:rPr lang="en-US" b="1" u="sng" dirty="0" err="1" smtClean="0">
                <a:solidFill>
                  <a:schemeClr val="tx1"/>
                </a:solidFill>
              </a:rPr>
              <a:t>Sajid</a:t>
            </a:r>
            <a:r>
              <a:rPr lang="en-US" b="1" u="sng" dirty="0" smtClean="0">
                <a:solidFill>
                  <a:schemeClr val="tx1"/>
                </a:solidFill>
              </a:rPr>
              <a:t>, PhD</a:t>
            </a:r>
          </a:p>
          <a:p>
            <a:r>
              <a:rPr lang="en-US" dirty="0" smtClean="0"/>
              <a:t>Lecturer</a:t>
            </a:r>
          </a:p>
          <a:p>
            <a:r>
              <a:rPr lang="en-US" dirty="0" smtClean="0"/>
              <a:t>University of Peshawar</a:t>
            </a:r>
          </a:p>
          <a:p>
            <a:r>
              <a:rPr lang="en-US" smtClean="0">
                <a:hlinkClick r:id="rId2"/>
              </a:rPr>
              <a:t>imranahmad131@uop.edu.pk</a:t>
            </a:r>
            <a:r>
              <a:rPr lang="en-US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Meanings of a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Scientific</a:t>
            </a:r>
          </a:p>
          <a:p>
            <a:r>
              <a:rPr lang="en-US" dirty="0" smtClean="0"/>
              <a:t>Non-Scientific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5072" y="1295400"/>
          <a:ext cx="10440852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5602"/>
                <a:gridCol w="3036296"/>
                <a:gridCol w="60089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Concept</a:t>
                      </a:r>
                      <a:endParaRPr lang="en-US" sz="20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Non-Scientific Meaning</a:t>
                      </a:r>
                      <a:endParaRPr lang="en-US" sz="20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Scientific Meaning</a:t>
                      </a:r>
                      <a:endParaRPr lang="en-US" sz="2000" dirty="0"/>
                    </a:p>
                  </a:txBody>
                  <a:tcPr marL="111617" marR="11161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Mass</a:t>
                      </a:r>
                      <a:endParaRPr lang="en-US" sz="2000" b="1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Big</a:t>
                      </a:r>
                      <a:r>
                        <a:rPr lang="en-US" sz="2000" baseline="0" dirty="0" smtClean="0"/>
                        <a:t> pile of something</a:t>
                      </a:r>
                      <a:endParaRPr lang="en-US" sz="20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Quality of matter that</a:t>
                      </a:r>
                      <a:r>
                        <a:rPr lang="en-US" sz="2000" baseline="0" dirty="0" smtClean="0"/>
                        <a:t> can be measured by certain operations</a:t>
                      </a:r>
                      <a:endParaRPr lang="en-US" sz="2000" dirty="0"/>
                    </a:p>
                  </a:txBody>
                  <a:tcPr marL="111617" marR="11161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Function</a:t>
                      </a:r>
                      <a:endParaRPr lang="en-US" sz="2000" b="1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Any kind of activity</a:t>
                      </a:r>
                      <a:endParaRPr lang="en-US" sz="20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Purpose, object, role</a:t>
                      </a:r>
                      <a:endParaRPr lang="en-US" sz="2000" dirty="0"/>
                    </a:p>
                  </a:txBody>
                  <a:tcPr marL="111617" marR="11161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Juvenile</a:t>
                      </a:r>
                      <a:endParaRPr lang="en-US" sz="2000" b="1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Youthful/not yet mature</a:t>
                      </a:r>
                      <a:endParaRPr lang="en-US" sz="20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Youthful/not yet mature</a:t>
                      </a:r>
                      <a:endParaRPr lang="en-US" sz="2000" dirty="0"/>
                    </a:p>
                  </a:txBody>
                  <a:tcPr marL="111617" marR="11161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State</a:t>
                      </a:r>
                      <a:endParaRPr lang="en-US" sz="2000" b="1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Country</a:t>
                      </a:r>
                      <a:endParaRPr lang="en-US" sz="20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 country's government and those government-controlled institutions that are responsible for its internal administration and its relationships with other countries</a:t>
                      </a:r>
                      <a:endParaRPr lang="en-US" sz="2000" dirty="0"/>
                    </a:p>
                  </a:txBody>
                  <a:tcPr marL="111617" marR="11161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War </a:t>
                      </a:r>
                      <a:endParaRPr lang="en-US" sz="2000" b="1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Fight between countries</a:t>
                      </a:r>
                      <a:endParaRPr lang="en-US" sz="20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 period of hostile relations between countries, states, or factions that leads to fighting between armed forces, especially in land, air, or sea battles</a:t>
                      </a:r>
                      <a:endParaRPr lang="en-US" sz="2000" dirty="0"/>
                    </a:p>
                  </a:txBody>
                  <a:tcPr marL="111617" marR="111617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1. Variable Concepts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v.c</a:t>
            </a:r>
            <a:r>
              <a:rPr lang="en-US" dirty="0" smtClean="0"/>
              <a:t> is a concept that varies. </a:t>
            </a:r>
          </a:p>
          <a:p>
            <a:r>
              <a:rPr lang="en-US" dirty="0" smtClean="0"/>
              <a:t>Expresses </a:t>
            </a:r>
            <a:r>
              <a:rPr lang="en-US" i="1" dirty="0" smtClean="0">
                <a:solidFill>
                  <a:srgbClr val="FF0000"/>
                </a:solidFill>
              </a:rPr>
              <a:t>value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intensity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00B050"/>
                </a:solidFill>
              </a:rPr>
              <a:t>quantity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0070C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amount</a:t>
            </a:r>
          </a:p>
          <a:p>
            <a:r>
              <a:rPr lang="en-US" dirty="0" smtClean="0"/>
              <a:t>Example: income, temperature, density of population, years of schooling, degree of violence</a:t>
            </a:r>
            <a:endParaRPr lang="en-US" dirty="0"/>
          </a:p>
          <a:p>
            <a:pPr>
              <a:buNone/>
            </a:pPr>
            <a:r>
              <a:rPr lang="en-US" b="1" u="sng" dirty="0" smtClean="0"/>
              <a:t>2. Non-variable concepts</a:t>
            </a:r>
          </a:p>
          <a:p>
            <a:r>
              <a:rPr lang="en-US" dirty="0" smtClean="0"/>
              <a:t>Express </a:t>
            </a:r>
            <a:r>
              <a:rPr lang="en-US" dirty="0" smtClean="0">
                <a:solidFill>
                  <a:srgbClr val="FF0000"/>
                </a:solidFill>
              </a:rPr>
              <a:t>categories</a:t>
            </a:r>
            <a:r>
              <a:rPr lang="en-US" dirty="0" smtClean="0"/>
              <a:t>: example, bureaucracy, family, college degree, cold, terrorism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805" y="240268"/>
            <a:ext cx="369299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To simplify, concepts are of two types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a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Concepts vary as to scope.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Narrow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Broad </a:t>
            </a:r>
          </a:p>
          <a:p>
            <a:r>
              <a:rPr lang="en-US" dirty="0" smtClean="0"/>
              <a:t>Broad concepts are more abstract than narrow concepts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Narrow: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Apply only to specific social settings </a:t>
            </a:r>
          </a:p>
          <a:p>
            <a:r>
              <a:rPr lang="en-US" dirty="0" smtClean="0"/>
              <a:t>Are restricted in time or place</a:t>
            </a:r>
          </a:p>
          <a:p>
            <a:pPr lvl="1"/>
            <a:r>
              <a:rPr lang="en-US" dirty="0" smtClean="0"/>
              <a:t>Example: </a:t>
            </a:r>
          </a:p>
          <a:p>
            <a:pPr lvl="1"/>
            <a:r>
              <a:rPr lang="en-US" dirty="0" smtClean="0"/>
              <a:t>football hooliganism: </a:t>
            </a:r>
            <a:r>
              <a:rPr lang="en-US" sz="2000" dirty="0" smtClean="0"/>
              <a:t>Violence by British and, to a degree, other European soccer fans that have accelerated since the late 1960s.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Broad: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Apply to many diverse settings or activities across large expanses of time and space. </a:t>
            </a:r>
          </a:p>
          <a:p>
            <a:pPr lvl="1"/>
            <a:r>
              <a:rPr lang="en-US" dirty="0" smtClean="0"/>
              <a:t>Example: Emotional warmth, happiness, freedom, aggression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86" y="2514600"/>
            <a:ext cx="10045542" cy="1143000"/>
          </a:xfrm>
        </p:spPr>
        <p:txBody>
          <a:bodyPr>
            <a:noAutofit/>
          </a:bodyPr>
          <a:lstStyle/>
          <a:p>
            <a:r>
              <a:rPr lang="en-US" sz="9600" b="1" dirty="0" smtClean="0"/>
              <a:t>FACTS</a:t>
            </a:r>
            <a:endParaRPr lang="en-US" sz="96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Facts are concepts that can be </a:t>
            </a:r>
            <a:r>
              <a:rPr lang="en-US" dirty="0" smtClean="0">
                <a:solidFill>
                  <a:srgbClr val="FF0000"/>
                </a:solidFill>
              </a:rPr>
              <a:t>empirically verified</a:t>
            </a:r>
            <a:r>
              <a:rPr lang="en-US" dirty="0" smtClean="0"/>
              <a:t>, that is, they are </a:t>
            </a:r>
            <a:r>
              <a:rPr lang="en-US" dirty="0" smtClean="0">
                <a:solidFill>
                  <a:srgbClr val="FF0000"/>
                </a:solidFill>
              </a:rPr>
              <a:t>testable observations</a:t>
            </a:r>
            <a:r>
              <a:rPr lang="en-US" dirty="0" smtClean="0"/>
              <a:t> related to the </a:t>
            </a:r>
            <a:r>
              <a:rPr lang="en-US" dirty="0" smtClean="0">
                <a:solidFill>
                  <a:srgbClr val="FF0000"/>
                </a:solidFill>
              </a:rPr>
              <a:t>concepts </a:t>
            </a:r>
            <a:r>
              <a:rPr lang="en-US" dirty="0" smtClean="0"/>
              <a:t>with which we deal. </a:t>
            </a:r>
          </a:p>
          <a:p>
            <a:r>
              <a:rPr lang="en-US" dirty="0" smtClean="0"/>
              <a:t>Theory emerges from the </a:t>
            </a:r>
            <a:r>
              <a:rPr lang="en-US" dirty="0" smtClean="0">
                <a:solidFill>
                  <a:srgbClr val="FF0000"/>
                </a:solidFill>
              </a:rPr>
              <a:t>process of ordering facts </a:t>
            </a:r>
            <a:r>
              <a:rPr lang="en-US" dirty="0" smtClean="0"/>
              <a:t>in a meaningful way. </a:t>
            </a:r>
          </a:p>
          <a:p>
            <a:r>
              <a:rPr lang="en-US" dirty="0" smtClean="0"/>
              <a:t>That is, a certain relationship between facts is posited through </a:t>
            </a:r>
            <a:r>
              <a:rPr lang="en-US" u="sng" dirty="0" smtClean="0"/>
              <a:t>observation</a:t>
            </a:r>
            <a:r>
              <a:rPr lang="en-US" dirty="0" smtClean="0"/>
              <a:t> or through </a:t>
            </a:r>
            <a:r>
              <a:rPr lang="en-US" u="sng" dirty="0" smtClean="0"/>
              <a:t>deduction</a:t>
            </a:r>
            <a:r>
              <a:rPr lang="en-US" dirty="0" smtClean="0"/>
              <a:t>, </a:t>
            </a:r>
            <a:r>
              <a:rPr lang="en-US" u="sng" dirty="0" smtClean="0"/>
              <a:t>induction</a:t>
            </a:r>
            <a:r>
              <a:rPr lang="en-US" dirty="0" smtClean="0"/>
              <a:t>, </a:t>
            </a:r>
            <a:r>
              <a:rPr lang="en-US" u="sng" dirty="0" smtClean="0"/>
              <a:t>speculation</a:t>
            </a:r>
            <a:r>
              <a:rPr lang="en-US" dirty="0" smtClean="0"/>
              <a:t>, </a:t>
            </a:r>
            <a:r>
              <a:rPr lang="en-US" u="sng" dirty="0" smtClean="0"/>
              <a:t>inspiration</a:t>
            </a:r>
            <a:r>
              <a:rPr lang="en-US" dirty="0" smtClean="0"/>
              <a:t>, or </a:t>
            </a:r>
            <a:r>
              <a:rPr lang="en-US" u="sng" dirty="0" smtClean="0"/>
              <a:t>experience </a:t>
            </a:r>
            <a:r>
              <a:rPr lang="en-US" dirty="0" smtClean="0"/>
              <a:t>and then subjected to testing.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13656" y="6211669"/>
            <a:ext cx="3271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%age of budget spent on welfare</a:t>
            </a:r>
          </a:p>
          <a:p>
            <a:r>
              <a:rPr lang="en-US" dirty="0" smtClean="0"/>
              <a:t>Peace index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86" y="2514600"/>
            <a:ext cx="10045542" cy="1143000"/>
          </a:xfrm>
        </p:spPr>
        <p:txBody>
          <a:bodyPr>
            <a:noAutofit/>
          </a:bodyPr>
          <a:lstStyle/>
          <a:p>
            <a:r>
              <a:rPr lang="en-US" sz="9600" b="1" dirty="0" smtClean="0"/>
              <a:t>Hypothesis</a:t>
            </a:r>
            <a:endParaRPr lang="en-US" sz="96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These </a:t>
            </a:r>
            <a:r>
              <a:rPr lang="en-US" dirty="0" smtClean="0">
                <a:solidFill>
                  <a:srgbClr val="FF0000"/>
                </a:solidFill>
              </a:rPr>
              <a:t>relationships between facts </a:t>
            </a:r>
            <a:r>
              <a:rPr lang="en-US" dirty="0" smtClean="0"/>
              <a:t>are described in statements called </a:t>
            </a:r>
            <a:r>
              <a:rPr lang="en-US" b="1" dirty="0" smtClean="0">
                <a:solidFill>
                  <a:srgbClr val="FF0000"/>
                </a:solidFill>
              </a:rPr>
              <a:t>hypotheses</a:t>
            </a:r>
            <a:r>
              <a:rPr lang="en-US" dirty="0" smtClean="0"/>
              <a:t>, which are tested for accuracy through the methods of disciplined observation employed in the varied processes of research. </a:t>
            </a:r>
          </a:p>
          <a:p>
            <a:r>
              <a:rPr lang="en-US" dirty="0" smtClean="0"/>
              <a:t>When a hypothesis has been found to be supported, the theory can be said to have advanced a step.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500" t="20000" r="22500" b="5000"/>
          <a:stretch>
            <a:fillRect/>
          </a:stretch>
        </p:blipFill>
        <p:spPr bwMode="auto">
          <a:xfrm>
            <a:off x="0" y="685800"/>
            <a:ext cx="11161713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7627171" y="4800600"/>
            <a:ext cx="837128" cy="762000"/>
          </a:xfrm>
          <a:prstGeom prst="ellipse">
            <a:avLst/>
          </a:prstGeom>
          <a:solidFill>
            <a:srgbClr val="FFFF00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836743" y="2514600"/>
            <a:ext cx="837128" cy="762000"/>
          </a:xfrm>
          <a:prstGeom prst="ellipse">
            <a:avLst/>
          </a:prstGeom>
          <a:solidFill>
            <a:srgbClr val="FFFF00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5" idx="0"/>
            <a:endCxn id="6" idx="5"/>
          </p:cNvCxnSpPr>
          <p:nvPr/>
        </p:nvCxnSpPr>
        <p:spPr>
          <a:xfrm rot="16200000" flipV="1">
            <a:off x="5980710" y="2735575"/>
            <a:ext cx="1635592" cy="2494459"/>
          </a:xfrm>
          <a:prstGeom prst="straightConnector1">
            <a:avLst/>
          </a:prstGeom>
          <a:ln w="76200">
            <a:tailEnd type="arrow"/>
          </a:ln>
          <a:effectLst>
            <a:glow rad="1397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Relationships are connections b/w </a:t>
            </a:r>
            <a:r>
              <a:rPr lang="en-US" dirty="0" smtClean="0"/>
              <a:t>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theory is more than just a bundle of concepts and assumptions; a social science theory also specifies relationships among the concepts (Lawrence </a:t>
            </a:r>
            <a:r>
              <a:rPr lang="en-US" dirty="0" err="1" smtClean="0"/>
              <a:t>Neuman</a:t>
            </a:r>
            <a:r>
              <a:rPr lang="en-US" dirty="0" smtClean="0"/>
              <a:t>)</a:t>
            </a:r>
          </a:p>
          <a:p>
            <a:r>
              <a:rPr lang="en-US" dirty="0" smtClean="0"/>
              <a:t>A Theory tells us whether the concepts are connected to one another, and if so, how.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Kinds of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Strong</a:t>
            </a:r>
            <a:r>
              <a:rPr lang="en-US" b="1" dirty="0" smtClean="0"/>
              <a:t>		v 		</a:t>
            </a:r>
            <a:r>
              <a:rPr lang="en-US" b="1" dirty="0" smtClean="0">
                <a:solidFill>
                  <a:srgbClr val="00B050"/>
                </a:solidFill>
              </a:rPr>
              <a:t>Weak</a:t>
            </a:r>
          </a:p>
          <a:p>
            <a:pPr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>
                <a:solidFill>
                  <a:srgbClr val="7030A0"/>
                </a:solidFill>
              </a:rPr>
              <a:t>Positive 		v		Negative</a:t>
            </a:r>
          </a:p>
          <a:p>
            <a:pPr>
              <a:buNone/>
            </a:pPr>
            <a:endParaRPr lang="en-US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Direct 		v		Indirect</a:t>
            </a:r>
          </a:p>
          <a:p>
            <a:pPr>
              <a:buNone/>
            </a:pPr>
            <a:endParaRPr lang="en-US" b="1" dirty="0" smtClean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999228" y="6400801"/>
            <a:ext cx="2604400" cy="365125"/>
          </a:xfrm>
        </p:spPr>
        <p:txBody>
          <a:bodyPr/>
          <a:lstStyle/>
          <a:p>
            <a:fld id="{F341D30F-DE0A-4E4A-A623-BE70A352AA39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255114" y="1219201"/>
            <a:ext cx="3441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‘a’&lt;-  -  -  - &gt;’b’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74257" y="1219201"/>
            <a:ext cx="20533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‘a’&lt;-----&gt;’b’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3640869" y="3009725"/>
            <a:ext cx="533400" cy="19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3918942" y="3008931"/>
            <a:ext cx="533400" cy="19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9312802" y="3085130"/>
            <a:ext cx="533400" cy="19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 flipH="1">
            <a:off x="9553744" y="3123231"/>
            <a:ext cx="609600" cy="19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7" name="Group 21"/>
          <p:cNvGrpSpPr/>
          <p:nvPr/>
        </p:nvGrpSpPr>
        <p:grpSpPr>
          <a:xfrm>
            <a:off x="651100" y="4860925"/>
            <a:ext cx="9580470" cy="1981200"/>
            <a:chOff x="533400" y="4860925"/>
            <a:chExt cx="7848600" cy="1981200"/>
          </a:xfrm>
        </p:grpSpPr>
        <p:sp>
          <p:nvSpPr>
            <p:cNvPr id="15" name="Rectangle 14"/>
            <p:cNvSpPr/>
            <p:nvPr/>
          </p:nvSpPr>
          <p:spPr>
            <a:xfrm>
              <a:off x="533400" y="4860925"/>
              <a:ext cx="1752600" cy="9144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Concept ‘A’</a:t>
              </a:r>
              <a:endParaRPr lang="en-US" b="1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581400" y="4860925"/>
              <a:ext cx="1752600" cy="9144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Concept ‘B’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629400" y="4860925"/>
              <a:ext cx="1752600" cy="9144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Concept ‘C’</a:t>
              </a:r>
            </a:p>
          </p:txBody>
        </p:sp>
        <p:cxnSp>
          <p:nvCxnSpPr>
            <p:cNvPr id="19" name="Straight Arrow Connector 18"/>
            <p:cNvCxnSpPr>
              <a:stCxn id="15" idx="3"/>
              <a:endCxn id="16" idx="1"/>
            </p:cNvCxnSpPr>
            <p:nvPr/>
          </p:nvCxnSpPr>
          <p:spPr>
            <a:xfrm>
              <a:off x="2286000" y="5318125"/>
              <a:ext cx="1295400" cy="1588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21" name="Straight Arrow Connector 20"/>
            <p:cNvCxnSpPr>
              <a:stCxn id="16" idx="3"/>
              <a:endCxn id="17" idx="1"/>
            </p:cNvCxnSpPr>
            <p:nvPr/>
          </p:nvCxnSpPr>
          <p:spPr>
            <a:xfrm>
              <a:off x="5334000" y="5318125"/>
              <a:ext cx="1295400" cy="1588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600200" y="6384925"/>
              <a:ext cx="5867400" cy="1588"/>
            </a:xfrm>
            <a:prstGeom prst="line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 flipV="1">
              <a:off x="1295400" y="6080125"/>
              <a:ext cx="609600" cy="1588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 flipH="1" flipV="1">
              <a:off x="7163594" y="6079331"/>
              <a:ext cx="609600" cy="1588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2590800" y="4937125"/>
              <a:ext cx="612384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Direct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500888" y="4876800"/>
              <a:ext cx="612384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Direct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976888" y="6472793"/>
              <a:ext cx="742394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Indirect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might tell 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Whether one concept Accelerate or diminishes other</a:t>
            </a:r>
          </a:p>
          <a:p>
            <a:r>
              <a:rPr lang="en-US" dirty="0" smtClean="0"/>
              <a:t>Whether its Impact is Immediate or delayed</a:t>
            </a:r>
          </a:p>
          <a:p>
            <a:r>
              <a:rPr lang="en-US" dirty="0" smtClean="0"/>
              <a:t>Whether one concept is Necessary Precondition for another concept or sufficient </a:t>
            </a:r>
          </a:p>
          <a:p>
            <a:pPr lvl="1"/>
            <a:r>
              <a:rPr lang="en-US" dirty="0" smtClean="0"/>
              <a:t>Necessary (essential and required)</a:t>
            </a:r>
          </a:p>
          <a:p>
            <a:pPr lvl="1"/>
            <a:r>
              <a:rPr lang="en-US" dirty="0" smtClean="0"/>
              <a:t>Sufficient (it is involved but does not have to be present) 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79043" y="304800"/>
            <a:ext cx="3069471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Kinds of Relationships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latin typeface="+mj-lt"/>
                <a:ea typeface="+mj-ea"/>
                <a:cs typeface="+mj-cs"/>
              </a:rPr>
              <a:t>2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86" y="2514600"/>
            <a:ext cx="10045542" cy="1143000"/>
          </a:xfrm>
        </p:spPr>
        <p:txBody>
          <a:bodyPr>
            <a:noAutofit/>
          </a:bodyPr>
          <a:lstStyle/>
          <a:p>
            <a:r>
              <a:rPr lang="en-US" sz="11500" b="1" dirty="0" smtClean="0"/>
              <a:t>Proposition and Hypothesis</a:t>
            </a:r>
            <a:endParaRPr lang="en-US" sz="115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PROPOSITION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Propositions assert relationships (</a:t>
            </a:r>
            <a:r>
              <a:rPr lang="en-US" b="1" dirty="0" smtClean="0"/>
              <a:t>Martin A. </a:t>
            </a:r>
            <a:r>
              <a:rPr lang="en-US" b="1" dirty="0" err="1" smtClean="0"/>
              <a:t>Kozloff</a:t>
            </a:r>
            <a:r>
              <a:rPr lang="en-US" b="1" dirty="0" smtClean="0"/>
              <a:t>)</a:t>
            </a:r>
            <a:r>
              <a:rPr lang="en-US" b="1" i="1" dirty="0" smtClean="0"/>
              <a:t>.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Relationships among what? </a:t>
            </a:r>
          </a:p>
          <a:p>
            <a:r>
              <a:rPr lang="en-US" dirty="0" smtClean="0"/>
              <a:t>The answer is, relationships among concepts.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Propositions are the bones of a theory (Martin A. </a:t>
            </a:r>
            <a:r>
              <a:rPr lang="en-US" dirty="0" err="1" smtClean="0"/>
              <a:t>Kozloff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A proposition is a theoretical statement that two or more factors or concepts are related and the type of relationship it is. </a:t>
            </a:r>
          </a:p>
          <a:p>
            <a:r>
              <a:rPr lang="en-US" dirty="0" smtClean="0"/>
              <a:t>It is a belief that may or may not have been tested.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86" y="0"/>
            <a:ext cx="10045542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Examples of propositions include the following.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86" y="1295401"/>
            <a:ext cx="10045542" cy="4830763"/>
          </a:xfrm>
        </p:spPr>
        <p:txBody>
          <a:bodyPr>
            <a:normAutofit/>
          </a:bodyPr>
          <a:lstStyle/>
          <a:p>
            <a:r>
              <a:rPr lang="en-US" dirty="0" smtClean="0"/>
              <a:t>1. "The larger the percentage of a country's </a:t>
            </a:r>
            <a:r>
              <a:rPr lang="en-US" dirty="0" smtClean="0">
                <a:solidFill>
                  <a:srgbClr val="00B0F0"/>
                </a:solidFill>
              </a:rPr>
              <a:t>GNP is spent on the military</a:t>
            </a:r>
            <a:r>
              <a:rPr lang="en-US" dirty="0" smtClean="0"/>
              <a:t>, the higher is its </a:t>
            </a:r>
            <a:r>
              <a:rPr lang="en-US" dirty="0" smtClean="0">
                <a:solidFill>
                  <a:srgbClr val="FF0000"/>
                </a:solidFill>
              </a:rPr>
              <a:t>rate of infant mortality</a:t>
            </a:r>
            <a:r>
              <a:rPr lang="en-US" dirty="0" smtClean="0"/>
              <a:t>."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1023157" y="2895600"/>
          <a:ext cx="9394442" cy="299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558086" y="5997714"/>
            <a:ext cx="10045542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 smtClean="0"/>
              <a:t>[This is a </a:t>
            </a:r>
            <a:r>
              <a:rPr lang="en-US" sz="2000" b="1" dirty="0" smtClean="0"/>
              <a:t>hypothetical</a:t>
            </a:r>
            <a:r>
              <a:rPr lang="en-US" sz="2000" dirty="0" smtClean="0"/>
              <a:t> proposition asserting a </a:t>
            </a:r>
            <a:r>
              <a:rPr lang="en-US" sz="2000" b="1" dirty="0" smtClean="0"/>
              <a:t>direct</a:t>
            </a:r>
            <a:r>
              <a:rPr lang="en-US" sz="2000" dirty="0" smtClean="0"/>
              <a:t> relationship that operates in one direction--</a:t>
            </a:r>
            <a:r>
              <a:rPr lang="en-US" sz="2000" b="1" dirty="0" smtClean="0"/>
              <a:t>unilaterally</a:t>
            </a:r>
            <a:r>
              <a:rPr lang="en-US" sz="2000" dirty="0" smtClean="0"/>
              <a:t>.]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071" y="381000"/>
            <a:ext cx="10045542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2. "The greater the </a:t>
            </a:r>
            <a:r>
              <a:rPr lang="en-US" dirty="0" smtClean="0">
                <a:solidFill>
                  <a:srgbClr val="FF0000"/>
                </a:solidFill>
              </a:rPr>
              <a:t>strength of social networks </a:t>
            </a:r>
            <a:r>
              <a:rPr lang="en-US" dirty="0" smtClean="0"/>
              <a:t>the better is the </a:t>
            </a:r>
            <a:r>
              <a:rPr lang="en-US" dirty="0" smtClean="0">
                <a:solidFill>
                  <a:srgbClr val="00B0F0"/>
                </a:solidFill>
              </a:rPr>
              <a:t>health of its members</a:t>
            </a:r>
            <a:r>
              <a:rPr lang="en-US" dirty="0" smtClean="0"/>
              <a:t>." </a:t>
            </a:r>
          </a:p>
          <a:p>
            <a:r>
              <a:rPr lang="en-US" dirty="0" smtClean="0"/>
              <a:t>[This is a </a:t>
            </a:r>
            <a:r>
              <a:rPr lang="en-US" b="1" dirty="0" smtClean="0"/>
              <a:t>hypothetical </a:t>
            </a:r>
            <a:r>
              <a:rPr lang="en-US" dirty="0" smtClean="0"/>
              <a:t>proposition asserting a </a:t>
            </a:r>
            <a:r>
              <a:rPr lang="en-US" b="1" dirty="0" smtClean="0"/>
              <a:t>direct </a:t>
            </a:r>
            <a:r>
              <a:rPr lang="en-US" dirty="0" smtClean="0"/>
              <a:t>relationship that could be </a:t>
            </a:r>
            <a:r>
              <a:rPr lang="en-US" b="1" dirty="0" smtClean="0"/>
              <a:t>bi-directional </a:t>
            </a:r>
            <a:r>
              <a:rPr lang="en-US" dirty="0" smtClean="0"/>
              <a:t>or </a:t>
            </a:r>
            <a:r>
              <a:rPr lang="en-US" b="1" dirty="0" smtClean="0"/>
              <a:t>reciprocal</a:t>
            </a:r>
            <a:r>
              <a:rPr lang="en-US" dirty="0" smtClean="0"/>
              <a:t>.]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30143" y="5181600"/>
            <a:ext cx="8743342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Strength of Social Networks = ("strength" </a:t>
            </a:r>
            <a:r>
              <a:rPr lang="en-US" dirty="0" err="1" smtClean="0"/>
              <a:t>operationalized</a:t>
            </a:r>
            <a:r>
              <a:rPr lang="en-US" dirty="0" smtClean="0"/>
              <a:t>, for example, by the number of people in networks and how often members of a network interact with one another),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57" y="6324600"/>
            <a:ext cx="10045542" cy="4572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200" dirty="0" smtClean="0"/>
              <a:t>Proposition assert relationships among concepts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071" y="381001"/>
            <a:ext cx="10045542" cy="4038600"/>
          </a:xfrm>
        </p:spPr>
        <p:txBody>
          <a:bodyPr>
            <a:normAutofit/>
          </a:bodyPr>
          <a:lstStyle/>
          <a:p>
            <a:r>
              <a:rPr lang="en-US" dirty="0" smtClean="0"/>
              <a:t>3. "The stronger the </a:t>
            </a:r>
            <a:r>
              <a:rPr lang="en-US" dirty="0" smtClean="0">
                <a:solidFill>
                  <a:srgbClr val="00B0F0"/>
                </a:solidFill>
              </a:rPr>
              <a:t>social integration </a:t>
            </a:r>
            <a:r>
              <a:rPr lang="en-US" dirty="0" smtClean="0"/>
              <a:t>in a community the lower is the </a:t>
            </a:r>
            <a:r>
              <a:rPr lang="en-US" dirty="0" smtClean="0">
                <a:solidFill>
                  <a:srgbClr val="FF0000"/>
                </a:solidFill>
              </a:rPr>
              <a:t>rate of suicide, alcoholism, and juvenile crime</a:t>
            </a:r>
            <a:r>
              <a:rPr lang="en-US" dirty="0" smtClean="0"/>
              <a:t>." </a:t>
            </a:r>
          </a:p>
          <a:p>
            <a:r>
              <a:rPr lang="en-US" sz="2400" dirty="0" smtClean="0"/>
              <a:t>[This is a </a:t>
            </a:r>
            <a:r>
              <a:rPr lang="en-US" sz="2400" b="1" dirty="0" smtClean="0"/>
              <a:t>hypothetical </a:t>
            </a:r>
            <a:r>
              <a:rPr lang="en-US" sz="2400" dirty="0" smtClean="0"/>
              <a:t>proposition asserting an </a:t>
            </a:r>
            <a:r>
              <a:rPr lang="en-US" sz="2400" b="1" dirty="0" smtClean="0"/>
              <a:t>indirect or inverse</a:t>
            </a:r>
            <a:r>
              <a:rPr lang="en-US" sz="2400" dirty="0" smtClean="0"/>
              <a:t> relationship that might be reciprocal.]</a:t>
            </a:r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1023157" y="3124200"/>
          <a:ext cx="9394442" cy="299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Categorical and Hypothetical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Propositions generally assert two kinds of relationships: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Categorical, and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Hypothetical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Abner</a:t>
            </a:r>
            <a:r>
              <a:rPr lang="en-US" dirty="0" smtClean="0"/>
              <a:t> </a:t>
            </a:r>
            <a:r>
              <a:rPr lang="en-US" dirty="0" err="1" smtClean="0"/>
              <a:t>Louima</a:t>
            </a:r>
            <a:r>
              <a:rPr lang="en-US" dirty="0" smtClean="0"/>
              <a:t> – a 30 year old male Haitian immigrant – New York City Police station </a:t>
            </a:r>
          </a:p>
          <a:p>
            <a:r>
              <a:rPr lang="en-US" dirty="0" smtClean="0"/>
              <a:t>Kitty Gen – New York 1960 –48 </a:t>
            </a:r>
            <a:r>
              <a:rPr lang="en-US" dirty="0" err="1" smtClean="0"/>
              <a:t>neighbours</a:t>
            </a:r>
            <a:r>
              <a:rPr lang="en-US" dirty="0" smtClean="0"/>
              <a:t> heard scream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Puzzle –</a:t>
            </a:r>
          </a:p>
          <a:p>
            <a:pPr lvl="1"/>
            <a:r>
              <a:rPr lang="en-US" dirty="0" smtClean="0"/>
              <a:t>How so many people could stand by without coming to the aid of the victims?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Categorical Propositions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Categorical propositions assert that all (or part) of one class/category is included in or is excluded from another class.</a:t>
            </a:r>
          </a:p>
          <a:p>
            <a:r>
              <a:rPr lang="en-US" b="1" dirty="0" smtClean="0"/>
              <a:t>Examples  </a:t>
            </a:r>
          </a:p>
          <a:p>
            <a:pPr lvl="1"/>
            <a:r>
              <a:rPr lang="en-US" dirty="0" smtClean="0"/>
              <a:t>1. "All </a:t>
            </a:r>
            <a:r>
              <a:rPr lang="en-US" dirty="0" smtClean="0">
                <a:solidFill>
                  <a:srgbClr val="00B0F0"/>
                </a:solidFill>
              </a:rPr>
              <a:t>humans</a:t>
            </a:r>
            <a:r>
              <a:rPr lang="en-US" dirty="0" smtClean="0"/>
              <a:t> are </a:t>
            </a:r>
            <a:r>
              <a:rPr lang="en-US" dirty="0" smtClean="0">
                <a:solidFill>
                  <a:srgbClr val="00B050"/>
                </a:solidFill>
              </a:rPr>
              <a:t>mortal</a:t>
            </a:r>
            <a:r>
              <a:rPr lang="en-US" dirty="0" smtClean="0"/>
              <a:t>." </a:t>
            </a:r>
          </a:p>
          <a:p>
            <a:pPr lvl="1"/>
            <a:r>
              <a:rPr lang="en-US" dirty="0" smtClean="0"/>
              <a:t>[This categorical proposition asserts that one category is completely </a:t>
            </a:r>
            <a:r>
              <a:rPr lang="en-US" b="1" dirty="0" smtClean="0"/>
              <a:t>within</a:t>
            </a:r>
            <a:r>
              <a:rPr lang="en-US" dirty="0" smtClean="0"/>
              <a:t> another category.]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"Most </a:t>
            </a:r>
            <a:r>
              <a:rPr lang="en-US" dirty="0" smtClean="0">
                <a:solidFill>
                  <a:srgbClr val="00B050"/>
                </a:solidFill>
              </a:rPr>
              <a:t>suicidal persons </a:t>
            </a:r>
            <a:r>
              <a:rPr lang="en-US" dirty="0" smtClean="0"/>
              <a:t>have </a:t>
            </a:r>
            <a:r>
              <a:rPr lang="en-US" dirty="0" smtClean="0">
                <a:solidFill>
                  <a:srgbClr val="0070C0"/>
                </a:solidFill>
              </a:rPr>
              <a:t>clinical depression</a:t>
            </a:r>
            <a:r>
              <a:rPr lang="en-US" dirty="0" smtClean="0"/>
              <a:t>." </a:t>
            </a:r>
          </a:p>
          <a:p>
            <a:r>
              <a:rPr lang="en-US" dirty="0" smtClean="0"/>
              <a:t>[This categorical proposition asserts that </a:t>
            </a:r>
            <a:r>
              <a:rPr lang="en-US" b="1" dirty="0" smtClean="0"/>
              <a:t>part</a:t>
            </a:r>
            <a:r>
              <a:rPr lang="en-US" dirty="0" smtClean="0"/>
              <a:t> of one category is </a:t>
            </a:r>
            <a:r>
              <a:rPr lang="en-US" b="1" dirty="0" smtClean="0"/>
              <a:t>within </a:t>
            </a:r>
            <a:r>
              <a:rPr lang="en-US" dirty="0" smtClean="0"/>
              <a:t>another category.]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100" y="4495800"/>
            <a:ext cx="10045542" cy="19812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Categorical propositions assert that all (or part) of one class is included in or is excluded from another class.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 "No form of </a:t>
            </a:r>
            <a:r>
              <a:rPr lang="en-US" dirty="0" smtClean="0">
                <a:solidFill>
                  <a:srgbClr val="0070C0"/>
                </a:solidFill>
              </a:rPr>
              <a:t>social organization </a:t>
            </a:r>
            <a:r>
              <a:rPr lang="en-US" dirty="0" smtClean="0"/>
              <a:t>is </a:t>
            </a:r>
            <a:r>
              <a:rPr lang="en-US" dirty="0" smtClean="0">
                <a:solidFill>
                  <a:srgbClr val="00B050"/>
                </a:solidFill>
              </a:rPr>
              <a:t>permanent</a:t>
            </a:r>
            <a:r>
              <a:rPr lang="en-US" dirty="0" smtClean="0"/>
              <a:t>." </a:t>
            </a:r>
          </a:p>
          <a:p>
            <a:r>
              <a:rPr lang="en-US" dirty="0" smtClean="0"/>
              <a:t>[This proposition asserts that </a:t>
            </a:r>
            <a:r>
              <a:rPr lang="en-US" b="1" dirty="0" smtClean="0"/>
              <a:t>none</a:t>
            </a:r>
            <a:r>
              <a:rPr lang="en-US" dirty="0" smtClean="0"/>
              <a:t> of one category in </a:t>
            </a:r>
            <a:r>
              <a:rPr lang="en-US" b="1" dirty="0" smtClean="0"/>
              <a:t>in </a:t>
            </a:r>
            <a:r>
              <a:rPr lang="en-US" dirty="0" smtClean="0"/>
              <a:t>the other category.]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Hypothetical Propositions  or 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Hypothetical Propositions are known as Hypothesis. </a:t>
            </a:r>
          </a:p>
          <a:p>
            <a:r>
              <a:rPr lang="en-US" dirty="0" smtClean="0"/>
              <a:t>Aka as functional propositions, or causal propositions. </a:t>
            </a:r>
          </a:p>
          <a:p>
            <a:r>
              <a:rPr lang="en-US" sz="4400" dirty="0" smtClean="0"/>
              <a:t>A Hypothesis is an empirically testable version of a proposition (Lawrence </a:t>
            </a:r>
            <a:r>
              <a:rPr lang="en-US" sz="4400" dirty="0" err="1" smtClean="0"/>
              <a:t>Neuman</a:t>
            </a:r>
            <a:r>
              <a:rPr lang="en-US" sz="4400" dirty="0" smtClean="0"/>
              <a:t>). 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Hypothetical Propositions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shows relationship between two or more variable concepts. </a:t>
            </a:r>
          </a:p>
          <a:p>
            <a:r>
              <a:rPr lang="en-US" b="1" dirty="0" smtClean="0"/>
              <a:t>Examples: </a:t>
            </a:r>
          </a:p>
          <a:p>
            <a:r>
              <a:rPr lang="en-US" dirty="0" smtClean="0"/>
              <a:t>1. "The more </a:t>
            </a:r>
            <a:r>
              <a:rPr lang="en-US" dirty="0" smtClean="0">
                <a:solidFill>
                  <a:srgbClr val="00B050"/>
                </a:solidFill>
              </a:rPr>
              <a:t>stressors</a:t>
            </a:r>
            <a:r>
              <a:rPr lang="en-US" dirty="0" smtClean="0"/>
              <a:t> that bear upon people during a year, the more </a:t>
            </a:r>
            <a:r>
              <a:rPr lang="en-US" dirty="0" smtClean="0">
                <a:solidFill>
                  <a:srgbClr val="FF0000"/>
                </a:solidFill>
              </a:rPr>
              <a:t>illnesses</a:t>
            </a:r>
            <a:r>
              <a:rPr lang="en-US" dirty="0" smtClean="0"/>
              <a:t> they will have during that year." </a:t>
            </a:r>
          </a:p>
          <a:p>
            <a:r>
              <a:rPr lang="en-US" sz="2000" b="1" dirty="0" smtClean="0"/>
              <a:t>direct relationship</a:t>
            </a:r>
            <a:r>
              <a:rPr lang="en-US" sz="2000" dirty="0" smtClean="0"/>
              <a:t> between stressors and illness;</a:t>
            </a:r>
          </a:p>
          <a:p>
            <a:r>
              <a:rPr lang="en-US" sz="2000" dirty="0" smtClean="0"/>
              <a:t>If “a” increases, “b” also increases.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"The more </a:t>
            </a:r>
            <a:r>
              <a:rPr lang="en-US" dirty="0" smtClean="0">
                <a:solidFill>
                  <a:srgbClr val="FF0000"/>
                </a:solidFill>
              </a:rPr>
              <a:t>interpersonal support </a:t>
            </a:r>
            <a:r>
              <a:rPr lang="en-US" dirty="0" smtClean="0"/>
              <a:t>persons have </a:t>
            </a:r>
            <a:r>
              <a:rPr lang="en-US" dirty="0" smtClean="0">
                <a:solidFill>
                  <a:srgbClr val="FF0000"/>
                </a:solidFill>
              </a:rPr>
              <a:t>for </a:t>
            </a:r>
            <a:r>
              <a:rPr lang="en-US" dirty="0" smtClean="0"/>
              <a:t>their </a:t>
            </a:r>
            <a:r>
              <a:rPr lang="en-US" dirty="0" smtClean="0">
                <a:solidFill>
                  <a:srgbClr val="FF0000"/>
                </a:solidFill>
              </a:rPr>
              <a:t>moral principles</a:t>
            </a:r>
            <a:r>
              <a:rPr lang="en-US" dirty="0" smtClean="0"/>
              <a:t>, the less likely they are to </a:t>
            </a:r>
            <a:r>
              <a:rPr lang="en-US" dirty="0" smtClean="0">
                <a:solidFill>
                  <a:srgbClr val="00B050"/>
                </a:solidFill>
              </a:rPr>
              <a:t>obey orders </a:t>
            </a:r>
            <a:r>
              <a:rPr lang="en-US" dirty="0" smtClean="0"/>
              <a:t>which prescribe what they consider immoral acts.”</a:t>
            </a:r>
          </a:p>
          <a:p>
            <a:r>
              <a:rPr lang="en-US" sz="2400" b="1" dirty="0" smtClean="0"/>
              <a:t>inverse (or indirect)</a:t>
            </a:r>
            <a:r>
              <a:rPr lang="en-US" sz="2400" dirty="0" smtClean="0"/>
              <a:t> relationship between interpersonal support and obedience. </a:t>
            </a:r>
          </a:p>
          <a:p>
            <a:r>
              <a:rPr lang="en-US" sz="2400" dirty="0" smtClean="0"/>
              <a:t>If “a” increases, “b” decreases, and vice versa.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3600" dirty="0" smtClean="0"/>
              <a:t>Types of Hypothesis based on Statement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800" b="1" dirty="0" smtClean="0"/>
              <a:t>Null hypotheses </a:t>
            </a:r>
            <a:r>
              <a:rPr lang="en-US" sz="2800" dirty="0" smtClean="0"/>
              <a:t>(no relationship between two variables).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endParaRPr lang="en-US" sz="2800" dirty="0" smtClean="0"/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800" b="1" dirty="0" smtClean="0"/>
              <a:t>Non-directional hypotheses </a:t>
            </a:r>
            <a:r>
              <a:rPr lang="en-US" sz="2800" dirty="0" smtClean="0"/>
              <a:t>(we don’t know or won’t speculate about the direction of the relationship between two variables).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endParaRPr lang="en-US" sz="2800" dirty="0" smtClean="0"/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800" b="1" dirty="0" smtClean="0"/>
              <a:t>Directional hypotheses</a:t>
            </a:r>
            <a:r>
              <a:rPr lang="en-US" sz="2800" dirty="0" smtClean="0"/>
              <a:t>. We state the direction of the relationship between two variables.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Examples of hypothesis type: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1" dirty="0" smtClean="0"/>
              <a:t>Null</a:t>
            </a:r>
            <a:r>
              <a:rPr lang="en-US" sz="2800" dirty="0" smtClean="0"/>
              <a:t>: There will be no difference in scores on </a:t>
            </a:r>
            <a:r>
              <a:rPr lang="en-US" sz="2800" dirty="0" smtClean="0">
                <a:solidFill>
                  <a:srgbClr val="FF0000"/>
                </a:solidFill>
              </a:rPr>
              <a:t>Rosenberg's Self-esteem Scale </a:t>
            </a:r>
            <a:r>
              <a:rPr lang="en-US" sz="2800" dirty="0" smtClean="0"/>
              <a:t>between men and women.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b="1" dirty="0" smtClean="0"/>
              <a:t>Directional</a:t>
            </a:r>
            <a:r>
              <a:rPr lang="en-US" sz="2800" dirty="0" smtClean="0"/>
              <a:t>: Women will have higher scores than men on </a:t>
            </a:r>
            <a:r>
              <a:rPr lang="en-US" sz="2800" dirty="0" smtClean="0">
                <a:solidFill>
                  <a:srgbClr val="FF0000"/>
                </a:solidFill>
              </a:rPr>
              <a:t>Rosenberg's Self-esteem Scale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b="1" dirty="0" err="1" smtClean="0"/>
              <a:t>Nondirectional</a:t>
            </a:r>
            <a:r>
              <a:rPr lang="en-US" sz="2800" dirty="0" smtClean="0"/>
              <a:t>: There will be a difference by gender in </a:t>
            </a:r>
            <a:r>
              <a:rPr lang="en-US" sz="2800" dirty="0" smtClean="0">
                <a:solidFill>
                  <a:srgbClr val="FF0000"/>
                </a:solidFill>
              </a:rPr>
              <a:t>Rosenberg's Self-esteem Scale </a:t>
            </a:r>
            <a:r>
              <a:rPr lang="en-US" sz="2800" dirty="0" smtClean="0"/>
              <a:t>scores.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06213" y="5380673"/>
            <a:ext cx="2883443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Name of a test designed by Rosenberg for calculating Self-Esteem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0"/>
          </p:cNvCxnSpPr>
          <p:nvPr/>
        </p:nvCxnSpPr>
        <p:spPr>
          <a:xfrm rot="16200000" flipV="1">
            <a:off x="5304060" y="1336798"/>
            <a:ext cx="3018473" cy="50692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86" y="76200"/>
            <a:ext cx="10045542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Rosenberg’s Self-Esteem Test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86029" y="858520"/>
          <a:ext cx="7295619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101"/>
                <a:gridCol w="5339151"/>
                <a:gridCol w="918284"/>
                <a:gridCol w="46808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S#</a:t>
                      </a:r>
                      <a:endParaRPr lang="en-US" sz="18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Score</a:t>
                      </a:r>
                      <a:endParaRPr lang="en-US" sz="18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11617" marR="11161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feel that I am a person of worth, at least on an equal basis with others.</a:t>
                      </a:r>
                      <a:endParaRPr lang="en-US" sz="18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11617" marR="11161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feel that I have a number of good qualities. </a:t>
                      </a:r>
                      <a:endParaRPr lang="en-US" sz="18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111617" marR="11161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 in all, I am inclined to think I am a failure.</a:t>
                      </a:r>
                      <a:endParaRPr lang="en-US" sz="18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111617" marR="11161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am able to do things as well as most other people. </a:t>
                      </a:r>
                      <a:endParaRPr lang="en-US" sz="18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111617" marR="11161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feel I do not have much to be proud of.</a:t>
                      </a:r>
                      <a:endParaRPr lang="en-US" sz="18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111617" marR="11161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take a positive attitude toward myself. </a:t>
                      </a:r>
                      <a:endParaRPr lang="en-US" sz="18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111617" marR="11161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 the whole, I am satisfied with myself.    </a:t>
                      </a:r>
                      <a:endParaRPr lang="en-US" sz="18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11617" marR="11161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wish I could have more respect for myself.</a:t>
                      </a:r>
                      <a:endParaRPr lang="en-US" sz="18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111617" marR="11161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certainly feel useless at times.</a:t>
                      </a:r>
                      <a:endParaRPr lang="en-US" sz="18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111617" marR="11161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</a:t>
                      </a:r>
                      <a:endParaRPr lang="en-US" sz="18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 times I think I am no good at all.</a:t>
                      </a:r>
                      <a:endParaRPr lang="en-US" sz="18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11617" marR="111617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7171" y="1584960"/>
          <a:ext cx="3348514" cy="22250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883443"/>
                <a:gridCol w="465071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Score Code</a:t>
                      </a:r>
                      <a:endParaRPr lang="en-US" sz="1600" b="0" dirty="0"/>
                    </a:p>
                  </a:txBody>
                  <a:tcPr marL="111617" marR="111617"/>
                </a:tc>
                <a:tc hMerge="1"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Strongly Disagree</a:t>
                      </a:r>
                      <a:endParaRPr lang="en-US" sz="1600" b="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 marL="111617" marR="11161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Moderately Disagree</a:t>
                      </a:r>
                      <a:endParaRPr lang="en-US" sz="16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111617" marR="11161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Neither</a:t>
                      </a:r>
                      <a:r>
                        <a:rPr lang="en-US" sz="1600" baseline="0" dirty="0" smtClean="0"/>
                        <a:t> A nor D</a:t>
                      </a:r>
                      <a:endParaRPr lang="en-US" sz="16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marL="111617" marR="11161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Moderately Agree</a:t>
                      </a:r>
                      <a:endParaRPr lang="en-US" sz="16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marL="111617" marR="11161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Strongly Agree</a:t>
                      </a:r>
                      <a:endParaRPr lang="en-US" sz="1600" dirty="0"/>
                    </a:p>
                  </a:txBody>
                  <a:tcPr marL="111617" marR="11161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marL="111617" marR="111617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627171" y="685800"/>
            <a:ext cx="35345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confidence in your own merit as an individual person</a:t>
            </a:r>
            <a:r>
              <a:rPr lang="en-US" sz="1400" b="1" dirty="0" smtClean="0"/>
              <a:t>.</a:t>
            </a:r>
            <a:endParaRPr lang="en-US" sz="1400" dirty="0"/>
          </a:p>
        </p:txBody>
      </p:sp>
      <p:cxnSp>
        <p:nvCxnSpPr>
          <p:cNvPr id="9" name="Straight Arrow Connector 8"/>
          <p:cNvCxnSpPr>
            <a:endCxn id="7" idx="1"/>
          </p:cNvCxnSpPr>
          <p:nvPr/>
        </p:nvCxnSpPr>
        <p:spPr>
          <a:xfrm>
            <a:off x="6604014" y="609600"/>
            <a:ext cx="1023157" cy="3378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 Items 3, 5, 8, 9, and 10 are scored in reverse (i.e. 5 = 1, 4 = 2, 3=3, 2=4, 1=5)</a:t>
            </a:r>
          </a:p>
          <a:p>
            <a:r>
              <a:rPr lang="en-US" dirty="0" smtClean="0"/>
              <a:t> SES score can range from 10 to 50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Bibb </a:t>
            </a:r>
            <a:r>
              <a:rPr lang="en-US" dirty="0" err="1" smtClean="0"/>
              <a:t>Lantane</a:t>
            </a:r>
            <a:r>
              <a:rPr lang="en-US" dirty="0" smtClean="0"/>
              <a:t> and John Darley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u="sng" dirty="0" smtClean="0"/>
              <a:t>Theory of diffused responsibility</a:t>
            </a:r>
          </a:p>
          <a:p>
            <a:r>
              <a:rPr lang="en-US" dirty="0" smtClean="0"/>
              <a:t>The greater the number of </a:t>
            </a:r>
            <a:r>
              <a:rPr lang="en-US" u="sng" dirty="0" smtClean="0">
                <a:solidFill>
                  <a:srgbClr val="FF0000"/>
                </a:solidFill>
              </a:rPr>
              <a:t>bystanders or witnesses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to an </a:t>
            </a:r>
            <a:r>
              <a:rPr lang="en-US" u="sng" dirty="0" smtClean="0">
                <a:solidFill>
                  <a:srgbClr val="FF0000"/>
                </a:solidFill>
              </a:rPr>
              <a:t>event that calls for helping behaviour</a:t>
            </a:r>
            <a:r>
              <a:rPr lang="en-US" dirty="0" smtClean="0"/>
              <a:t>, the more the </a:t>
            </a:r>
            <a:r>
              <a:rPr lang="en-US" u="sng" dirty="0" smtClean="0">
                <a:solidFill>
                  <a:srgbClr val="FF0000"/>
                </a:solidFill>
              </a:rPr>
              <a:t>responsibility for helping </a:t>
            </a:r>
            <a:r>
              <a:rPr lang="en-US" dirty="0" smtClean="0"/>
              <a:t>is perceived to be </a:t>
            </a:r>
            <a:r>
              <a:rPr lang="en-US" b="1" u="sng" dirty="0" smtClean="0">
                <a:solidFill>
                  <a:srgbClr val="FF0000"/>
                </a:solidFill>
              </a:rPr>
              <a:t>shared </a:t>
            </a:r>
            <a:r>
              <a:rPr lang="en-US" dirty="0" smtClean="0"/>
              <a:t>by all the bystanders. </a:t>
            </a:r>
          </a:p>
          <a:p>
            <a:r>
              <a:rPr lang="en-US" dirty="0" smtClean="0"/>
              <a:t>Because of this sense of shared responsibility, then the more </a:t>
            </a:r>
            <a:r>
              <a:rPr lang="en-US" u="sng" dirty="0" smtClean="0">
                <a:solidFill>
                  <a:srgbClr val="FF0000"/>
                </a:solidFill>
              </a:rPr>
              <a:t>people present in an emergency situation</a:t>
            </a:r>
            <a:r>
              <a:rPr lang="en-US" dirty="0" smtClean="0"/>
              <a:t>, the less </a:t>
            </a:r>
            <a:r>
              <a:rPr lang="en-US" u="sng" dirty="0" smtClean="0">
                <a:solidFill>
                  <a:srgbClr val="FF0000"/>
                </a:solidFill>
              </a:rPr>
              <a:t>personally responsible each person </a:t>
            </a:r>
            <a:r>
              <a:rPr lang="en-US" dirty="0" smtClean="0"/>
              <a:t>feels---and the less likely it is that any single person will come forward to help.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VARIABLES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variable is a concept that varies. </a:t>
            </a:r>
          </a:p>
          <a:p>
            <a:pPr lvl="1"/>
            <a:r>
              <a:rPr lang="en-US" dirty="0" smtClean="0"/>
              <a:t>Mostly used in quantitative research. 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variable </a:t>
            </a:r>
            <a:r>
              <a:rPr lang="en-US" dirty="0" smtClean="0"/>
              <a:t>must have at least </a:t>
            </a:r>
            <a:r>
              <a:rPr lang="en-US" dirty="0" smtClean="0">
                <a:solidFill>
                  <a:srgbClr val="FF0000"/>
                </a:solidFill>
              </a:rPr>
              <a:t>two values </a:t>
            </a:r>
            <a:r>
              <a:rPr lang="en-US" dirty="0" smtClean="0"/>
              <a:t>known as attributes.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Variable and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Gender</a:t>
            </a:r>
            <a:r>
              <a:rPr lang="en-US" dirty="0" smtClean="0"/>
              <a:t> = Male / Female</a:t>
            </a:r>
          </a:p>
          <a:p>
            <a:r>
              <a:rPr lang="en-US" b="1" dirty="0" smtClean="0"/>
              <a:t>Marital Status </a:t>
            </a:r>
            <a:r>
              <a:rPr lang="en-US" dirty="0" smtClean="0"/>
              <a:t>= Never Married, Single, Married, Divorced, Widowed</a:t>
            </a:r>
          </a:p>
          <a:p>
            <a:r>
              <a:rPr lang="en-US" b="1" dirty="0" smtClean="0"/>
              <a:t>Types of Crime </a:t>
            </a:r>
            <a:r>
              <a:rPr lang="en-US" dirty="0" smtClean="0"/>
              <a:t>= robbery, burglary, murder, theft, </a:t>
            </a:r>
          </a:p>
          <a:p>
            <a:r>
              <a:rPr lang="en-US" b="1" dirty="0" smtClean="0"/>
              <a:t>Family income </a:t>
            </a:r>
            <a:r>
              <a:rPr lang="en-US" dirty="0" smtClean="0"/>
              <a:t>= 0 , 1000, 50T, 1 L, 1B</a:t>
            </a:r>
          </a:p>
          <a:p>
            <a:r>
              <a:rPr lang="en-US" b="1" dirty="0" smtClean="0"/>
              <a:t>Attitude towards female education </a:t>
            </a:r>
            <a:r>
              <a:rPr lang="en-US" dirty="0" smtClean="0"/>
              <a:t>= Strongly </a:t>
            </a:r>
            <a:r>
              <a:rPr lang="en-US" dirty="0" err="1" smtClean="0"/>
              <a:t>favour</a:t>
            </a:r>
            <a:r>
              <a:rPr lang="en-US" dirty="0" smtClean="0"/>
              <a:t>/ Strongly oppose etc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variable</a:t>
            </a:r>
            <a:r>
              <a:rPr lang="ur-PK" dirty="0" smtClean="0"/>
              <a:t>’</a:t>
            </a:r>
            <a:r>
              <a:rPr lang="en-US" dirty="0" smtClean="0"/>
              <a:t>s values or categories are it’s attributes. </a:t>
            </a:r>
          </a:p>
          <a:p>
            <a:r>
              <a:rPr lang="en-US" dirty="0" smtClean="0"/>
              <a:t>Variables and Attributes are easily confused </a:t>
            </a:r>
            <a:endParaRPr lang="en-US" dirty="0"/>
          </a:p>
        </p:txBody>
      </p:sp>
      <p:sp>
        <p:nvSpPr>
          <p:cNvPr id="4" name="Left Arrow Callout 3"/>
          <p:cNvSpPr/>
          <p:nvPr/>
        </p:nvSpPr>
        <p:spPr>
          <a:xfrm>
            <a:off x="7906213" y="304800"/>
            <a:ext cx="2883443" cy="923330"/>
          </a:xfrm>
          <a:prstGeom prst="leftArrowCallout">
            <a:avLst>
              <a:gd name="adj1" fmla="val 55010"/>
              <a:gd name="adj2" fmla="val 29224"/>
              <a:gd name="adj3" fmla="val 45776"/>
              <a:gd name="adj4" fmla="val 7087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assign qualities to somebody or something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Variables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Independent Variable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Dependent Variable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‘Intervening Variable’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44114" y="4495800"/>
            <a:ext cx="10045542" cy="182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Examples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Marital Status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Suicide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Rate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3200" baseline="0" dirty="0" smtClean="0"/>
              <a:t>Social</a:t>
            </a:r>
            <a:r>
              <a:rPr lang="en-US" sz="3200" dirty="0" smtClean="0"/>
              <a:t> Integration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87842" y="3810000"/>
            <a:ext cx="5580857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dirty="0" smtClean="0"/>
              <a:t>Example: </a:t>
            </a:r>
          </a:p>
          <a:p>
            <a:r>
              <a:rPr lang="en-US" dirty="0" smtClean="0"/>
              <a:t>IF WE CONTINUE TO BURN RISING AMOUNTS OF OIL THEN THE WORLD’S TEMPERATURE WILL RISE</a:t>
            </a:r>
          </a:p>
          <a:p>
            <a:r>
              <a:rPr lang="en-US" dirty="0" smtClean="0"/>
              <a:t>–</a:t>
            </a:r>
            <a:r>
              <a:rPr lang="en-US" b="1" dirty="0" smtClean="0"/>
              <a:t>INDEPENDENT VARIABLE </a:t>
            </a:r>
            <a:r>
              <a:rPr lang="en-US" dirty="0" smtClean="0"/>
              <a:t>-BURNING FUEL</a:t>
            </a:r>
          </a:p>
          <a:p>
            <a:r>
              <a:rPr lang="en-US" dirty="0" smtClean="0"/>
              <a:t>–</a:t>
            </a:r>
            <a:r>
              <a:rPr lang="en-US" b="1" dirty="0" smtClean="0"/>
              <a:t>DEPENDENT VARIABLE </a:t>
            </a:r>
            <a:r>
              <a:rPr lang="en-US" dirty="0" smtClean="0"/>
              <a:t>-GLOBAL CLIMATE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94828" y="5791200"/>
            <a:ext cx="3999614" cy="685800"/>
          </a:xfrm>
          <a:prstGeom prst="lef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625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Emile</a:t>
            </a:r>
            <a:r>
              <a:rPr kumimoji="0" lang="en-US" sz="320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Durkheim </a:t>
            </a:r>
            <a:endParaRPr kumimoji="0" lang="en-US" sz="3200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Independent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cause variable </a:t>
            </a:r>
            <a:r>
              <a:rPr lang="en-US" dirty="0" smtClean="0"/>
              <a:t>is the independent variable. Or</a:t>
            </a:r>
          </a:p>
          <a:p>
            <a:r>
              <a:rPr lang="en-US" dirty="0" smtClean="0"/>
              <a:t>The force or condition that acts on something else is an independent variable. </a:t>
            </a:r>
          </a:p>
          <a:p>
            <a:r>
              <a:rPr lang="en-US" dirty="0" smtClean="0"/>
              <a:t>For example: </a:t>
            </a:r>
          </a:p>
          <a:p>
            <a:pPr lvl="1"/>
            <a:r>
              <a:rPr lang="en-US" u="sng" dirty="0" smtClean="0"/>
              <a:t>Married </a:t>
            </a:r>
            <a:r>
              <a:rPr lang="en-US" dirty="0" smtClean="0"/>
              <a:t>people are less likely to commit </a:t>
            </a:r>
            <a:r>
              <a:rPr lang="en-US" u="sng" dirty="0" smtClean="0"/>
              <a:t>suicide</a:t>
            </a:r>
            <a:r>
              <a:rPr lang="en-US" dirty="0" smtClean="0"/>
              <a:t> than single people (Emile Durkheim)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Dependent Variable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variable that is the </a:t>
            </a:r>
            <a:r>
              <a:rPr lang="en-US" dirty="0" smtClean="0">
                <a:solidFill>
                  <a:srgbClr val="FF0000"/>
                </a:solidFill>
              </a:rPr>
              <a:t>effect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result</a:t>
            </a:r>
            <a:r>
              <a:rPr lang="en-US" dirty="0" smtClean="0"/>
              <a:t>, or </a:t>
            </a:r>
            <a:r>
              <a:rPr lang="en-US" dirty="0" smtClean="0">
                <a:solidFill>
                  <a:srgbClr val="FF0000"/>
                </a:solidFill>
              </a:rPr>
              <a:t>outcome</a:t>
            </a:r>
            <a:r>
              <a:rPr lang="en-US" dirty="0" smtClean="0"/>
              <a:t> of another variable is the dependent variable.</a:t>
            </a:r>
          </a:p>
          <a:p>
            <a:r>
              <a:rPr lang="en-US" dirty="0" smtClean="0"/>
              <a:t>For example: </a:t>
            </a:r>
          </a:p>
          <a:p>
            <a:pPr lvl="1"/>
            <a:r>
              <a:rPr lang="en-US" u="sng" dirty="0" smtClean="0"/>
              <a:t>Married</a:t>
            </a:r>
            <a:r>
              <a:rPr lang="en-US" dirty="0" smtClean="0"/>
              <a:t> people are less likely to commit </a:t>
            </a:r>
            <a:r>
              <a:rPr lang="en-US" u="sng" dirty="0" smtClean="0"/>
              <a:t>suicide </a:t>
            </a:r>
            <a:r>
              <a:rPr lang="en-US" dirty="0" smtClean="0"/>
              <a:t>than single people (Emile Durkheim)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44114" y="5200471"/>
            <a:ext cx="958047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/>
              <a:t>Simple Example: </a:t>
            </a:r>
          </a:p>
          <a:p>
            <a:r>
              <a:rPr lang="en-US" i="1" dirty="0" smtClean="0"/>
              <a:t>“If I praise you, you will probably feel good, but if I am critical of you, you will probably feel angry.” </a:t>
            </a:r>
          </a:p>
          <a:p>
            <a:r>
              <a:rPr lang="en-US" dirty="0" smtClean="0"/>
              <a:t>My response to you is the independent variable, and your response to me is the dependent variable, because what I say influences how you respond.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Intervening Variable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Coming between independent and dependent variable, this variable helps to </a:t>
            </a:r>
            <a:r>
              <a:rPr lang="en-US" dirty="0" smtClean="0">
                <a:solidFill>
                  <a:srgbClr val="FF0000"/>
                </a:solidFill>
              </a:rPr>
              <a:t>show the link or mechanism</a:t>
            </a:r>
            <a:r>
              <a:rPr lang="en-US" dirty="0" smtClean="0"/>
              <a:t> between them. </a:t>
            </a:r>
          </a:p>
          <a:p>
            <a:r>
              <a:rPr lang="en-US" dirty="0" smtClean="0"/>
              <a:t>For example: </a:t>
            </a:r>
          </a:p>
          <a:p>
            <a:pPr lvl="1"/>
            <a:r>
              <a:rPr lang="en-US" u="sng" dirty="0" smtClean="0"/>
              <a:t>Married </a:t>
            </a:r>
            <a:r>
              <a:rPr lang="en-US" dirty="0" smtClean="0"/>
              <a:t>people are less likely to commit </a:t>
            </a:r>
            <a:r>
              <a:rPr lang="en-US" u="sng" dirty="0" smtClean="0"/>
              <a:t>suicide </a:t>
            </a:r>
            <a:r>
              <a:rPr lang="en-US" dirty="0" smtClean="0"/>
              <a:t>than single people (Emile Durkheim)</a:t>
            </a:r>
          </a:p>
          <a:p>
            <a:pPr lvl="1"/>
            <a:r>
              <a:rPr lang="en-US" dirty="0" smtClean="0"/>
              <a:t>Married people have more </a:t>
            </a:r>
            <a:r>
              <a:rPr lang="en-US" u="sng" dirty="0" smtClean="0"/>
              <a:t>social integration</a:t>
            </a:r>
            <a:r>
              <a:rPr lang="en-US" dirty="0" smtClean="0"/>
              <a:t> (i.e. feelings of belonging to a group/family). </a:t>
            </a:r>
          </a:p>
          <a:p>
            <a:pPr lvl="1"/>
            <a:r>
              <a:rPr lang="en-US" dirty="0" smtClean="0"/>
              <a:t>A major </a:t>
            </a:r>
            <a:r>
              <a:rPr lang="en-US" u="sng" dirty="0" smtClean="0"/>
              <a:t>cause of </a:t>
            </a:r>
            <a:r>
              <a:rPr lang="en-US" dirty="0" smtClean="0"/>
              <a:t>one type of </a:t>
            </a:r>
            <a:r>
              <a:rPr lang="en-US" u="sng" dirty="0" smtClean="0"/>
              <a:t>suicide</a:t>
            </a:r>
            <a:r>
              <a:rPr lang="en-US" dirty="0" smtClean="0"/>
              <a:t> was that people </a:t>
            </a:r>
            <a:r>
              <a:rPr lang="en-US" u="sng" dirty="0" smtClean="0"/>
              <a:t>lacked a sense of belonging to a group</a:t>
            </a:r>
            <a:r>
              <a:rPr lang="en-US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9043" y="304800"/>
            <a:ext cx="1963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Causal mechanism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86" y="2514600"/>
            <a:ext cx="10045542" cy="1143000"/>
          </a:xfrm>
        </p:spPr>
        <p:txBody>
          <a:bodyPr>
            <a:noAutofit/>
          </a:bodyPr>
          <a:lstStyle/>
          <a:p>
            <a:r>
              <a:rPr lang="en-US" sz="9600" b="1" dirty="0" smtClean="0"/>
              <a:t>PRINCIPLES</a:t>
            </a:r>
            <a:endParaRPr lang="en-US" sz="96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Principles are </a:t>
            </a:r>
            <a:r>
              <a:rPr lang="en-US" dirty="0" smtClean="0">
                <a:solidFill>
                  <a:srgbClr val="FF0000"/>
                </a:solidFill>
              </a:rPr>
              <a:t>statements </a:t>
            </a:r>
            <a:r>
              <a:rPr lang="en-US" dirty="0" smtClean="0"/>
              <a:t>about </a:t>
            </a:r>
            <a:r>
              <a:rPr lang="en-US" dirty="0" smtClean="0">
                <a:solidFill>
                  <a:srgbClr val="FF0000"/>
                </a:solidFill>
              </a:rPr>
              <a:t>fundamental laws or rules </a:t>
            </a:r>
            <a:r>
              <a:rPr lang="en-US" dirty="0" smtClean="0"/>
              <a:t>that </a:t>
            </a:r>
            <a:r>
              <a:rPr lang="en-US" dirty="0" smtClean="0">
                <a:solidFill>
                  <a:srgbClr val="FF0000"/>
                </a:solidFill>
              </a:rPr>
              <a:t>emerge from tested hypotheses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They become the </a:t>
            </a:r>
            <a:r>
              <a:rPr lang="en-US" dirty="0" smtClean="0">
                <a:solidFill>
                  <a:srgbClr val="FF0000"/>
                </a:solidFill>
              </a:rPr>
              <a:t>bases </a:t>
            </a:r>
            <a:r>
              <a:rPr lang="en-US" dirty="0" smtClean="0"/>
              <a:t>on which </a:t>
            </a:r>
            <a:r>
              <a:rPr lang="en-US" dirty="0" smtClean="0">
                <a:solidFill>
                  <a:srgbClr val="FF0000"/>
                </a:solidFill>
              </a:rPr>
              <a:t>theory-based action </a:t>
            </a:r>
            <a:r>
              <a:rPr lang="en-US" dirty="0" smtClean="0"/>
              <a:t>is taken. </a:t>
            </a:r>
          </a:p>
          <a:p>
            <a:r>
              <a:rPr lang="en-US" dirty="0" smtClean="0"/>
              <a:t>In social work practice, the statement from systems theory that a change in one part of a system results in change in the entire system would be an example of theory-based principles.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never say when a theory is fully developed. </a:t>
            </a:r>
          </a:p>
          <a:p>
            <a:r>
              <a:rPr lang="en-US" dirty="0" smtClean="0"/>
              <a:t>Development of a theory in any discipline is an on-going process.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Theories are nets cast to catch what we call ‘the world’: to </a:t>
            </a:r>
            <a:r>
              <a:rPr lang="en-US" dirty="0" smtClean="0">
                <a:solidFill>
                  <a:srgbClr val="FF0000"/>
                </a:solidFill>
              </a:rPr>
              <a:t>rationalize</a:t>
            </a:r>
            <a:r>
              <a:rPr lang="en-US" dirty="0" smtClean="0"/>
              <a:t>, to </a:t>
            </a:r>
            <a:r>
              <a:rPr lang="en-US" dirty="0" smtClean="0">
                <a:solidFill>
                  <a:srgbClr val="FF0000"/>
                </a:solidFill>
              </a:rPr>
              <a:t>explain</a:t>
            </a:r>
            <a:r>
              <a:rPr lang="en-US" dirty="0" smtClean="0"/>
              <a:t>, and to </a:t>
            </a:r>
            <a:r>
              <a:rPr lang="en-US" dirty="0" smtClean="0">
                <a:solidFill>
                  <a:srgbClr val="FF0000"/>
                </a:solidFill>
              </a:rPr>
              <a:t>master </a:t>
            </a:r>
            <a:r>
              <a:rPr lang="en-US" dirty="0" smtClean="0"/>
              <a:t>it. We </a:t>
            </a:r>
            <a:r>
              <a:rPr lang="en-US" dirty="0" err="1" smtClean="0"/>
              <a:t>endeavour</a:t>
            </a:r>
            <a:r>
              <a:rPr lang="en-US" dirty="0" smtClean="0"/>
              <a:t> to make the mesh finer and finer (</a:t>
            </a:r>
            <a:r>
              <a:rPr lang="en-US" b="1" dirty="0" smtClean="0"/>
              <a:t>Popper, 1959</a:t>
            </a:r>
            <a:r>
              <a:rPr lang="en-US" dirty="0" smtClean="0"/>
              <a:t>).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Theory is a ‘</a:t>
            </a:r>
            <a:r>
              <a:rPr lang="en-US" dirty="0" smtClean="0">
                <a:solidFill>
                  <a:srgbClr val="FF0000"/>
                </a:solidFill>
              </a:rPr>
              <a:t>story</a:t>
            </a:r>
            <a:r>
              <a:rPr lang="en-US" dirty="0" smtClean="0"/>
              <a:t>’ about </a:t>
            </a:r>
            <a:r>
              <a:rPr lang="en-US" dirty="0" smtClean="0">
                <a:solidFill>
                  <a:srgbClr val="FF0000"/>
                </a:solidFill>
              </a:rPr>
              <a:t>how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why </a:t>
            </a:r>
            <a:r>
              <a:rPr lang="en-US" dirty="0" smtClean="0"/>
              <a:t>events in the universe occur (</a:t>
            </a:r>
            <a:r>
              <a:rPr lang="en-US" b="1" dirty="0" smtClean="0"/>
              <a:t>Turner, 1991</a:t>
            </a:r>
            <a:r>
              <a:rPr lang="en-US" dirty="0" smtClean="0"/>
              <a:t>).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Theory is a </a:t>
            </a:r>
            <a:r>
              <a:rPr lang="en-US" dirty="0" smtClean="0">
                <a:solidFill>
                  <a:srgbClr val="FF0000"/>
                </a:solidFill>
              </a:rPr>
              <a:t>model of reality </a:t>
            </a:r>
            <a:r>
              <a:rPr lang="en-US" dirty="0" smtClean="0"/>
              <a:t>appropriate to a particular discipline. Such a model helps us to understand </a:t>
            </a:r>
            <a:r>
              <a:rPr lang="en-US" dirty="0" smtClean="0">
                <a:solidFill>
                  <a:srgbClr val="FF0000"/>
                </a:solidFill>
              </a:rPr>
              <a:t>what is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what is possible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FF0000"/>
                </a:solidFill>
              </a:rPr>
              <a:t>how to achieve the possible </a:t>
            </a:r>
            <a:r>
              <a:rPr lang="en-US" dirty="0" smtClean="0"/>
              <a:t>(</a:t>
            </a:r>
            <a:r>
              <a:rPr lang="en-US" b="1" dirty="0" smtClean="0"/>
              <a:t>Turner, 1995</a:t>
            </a:r>
            <a:r>
              <a:rPr lang="en-US" dirty="0" smtClean="0"/>
              <a:t>).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Essential Elements of a Theory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Concepts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Facts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Hypothesis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Principles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86" y="2514600"/>
            <a:ext cx="10045542" cy="1143000"/>
          </a:xfrm>
        </p:spPr>
        <p:txBody>
          <a:bodyPr>
            <a:noAutofit/>
          </a:bodyPr>
          <a:lstStyle/>
          <a:p>
            <a:r>
              <a:rPr lang="en-US" sz="11500" b="1" dirty="0" smtClean="0"/>
              <a:t>CONCEPTS</a:t>
            </a:r>
            <a:endParaRPr lang="en-US" sz="115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Concepts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86" y="1600201"/>
            <a:ext cx="1035677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Concepts are building blocks of theory. </a:t>
            </a:r>
          </a:p>
          <a:p>
            <a:r>
              <a:rPr lang="en-US" dirty="0" smtClean="0"/>
              <a:t>Concepts are </a:t>
            </a:r>
            <a:r>
              <a:rPr lang="en-US" dirty="0" smtClean="0">
                <a:solidFill>
                  <a:srgbClr val="FF0000"/>
                </a:solidFill>
              </a:rPr>
              <a:t>abstractions </a:t>
            </a:r>
            <a:r>
              <a:rPr lang="en-US" dirty="0" smtClean="0"/>
              <a:t>representing logical </a:t>
            </a:r>
            <a:r>
              <a:rPr lang="en-US" dirty="0" smtClean="0">
                <a:solidFill>
                  <a:srgbClr val="FF0000"/>
                </a:solidFill>
              </a:rPr>
              <a:t>descriptions of reality </a:t>
            </a:r>
            <a:r>
              <a:rPr lang="en-US" dirty="0" smtClean="0"/>
              <a:t>that a discipline develops to describe the phenomena with which it is dealing. </a:t>
            </a:r>
          </a:p>
          <a:p>
            <a:r>
              <a:rPr lang="en-US" dirty="0" smtClean="0"/>
              <a:t>Concepts are thus the </a:t>
            </a:r>
            <a:r>
              <a:rPr lang="en-US" dirty="0" smtClean="0">
                <a:solidFill>
                  <a:srgbClr val="FF0000"/>
                </a:solidFill>
              </a:rPr>
              <a:t>labels </a:t>
            </a:r>
            <a:r>
              <a:rPr lang="en-US" dirty="0" smtClean="0"/>
              <a:t>by which we </a:t>
            </a:r>
            <a:r>
              <a:rPr lang="en-US" dirty="0" smtClean="0">
                <a:solidFill>
                  <a:srgbClr val="FF0000"/>
                </a:solidFill>
              </a:rPr>
              <a:t>communicate </a:t>
            </a:r>
            <a:r>
              <a:rPr lang="en-US" dirty="0" smtClean="0"/>
              <a:t>with others within a discipline.</a:t>
            </a:r>
          </a:p>
          <a:p>
            <a:r>
              <a:rPr lang="en-US" dirty="0" smtClean="0"/>
              <a:t>They are </a:t>
            </a:r>
            <a:r>
              <a:rPr lang="en-US" dirty="0" smtClean="0">
                <a:solidFill>
                  <a:srgbClr val="FF0000"/>
                </a:solidFill>
              </a:rPr>
              <a:t>greed-upon terms </a:t>
            </a:r>
            <a:r>
              <a:rPr lang="en-US" dirty="0" smtClean="0"/>
              <a:t>that describe our </a:t>
            </a:r>
            <a:r>
              <a:rPr lang="en-US" dirty="0" smtClean="0">
                <a:solidFill>
                  <a:srgbClr val="FF0000"/>
                </a:solidFill>
              </a:rPr>
              <a:t>practice world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 concept is </a:t>
            </a:r>
            <a:r>
              <a:rPr lang="en-US" dirty="0" smtClean="0">
                <a:solidFill>
                  <a:srgbClr val="FF0000"/>
                </a:solidFill>
              </a:rPr>
              <a:t>not a phenomenon </a:t>
            </a:r>
            <a:r>
              <a:rPr lang="en-US" dirty="0" smtClean="0"/>
              <a:t>(something experienced; a fact) but a </a:t>
            </a:r>
            <a:r>
              <a:rPr lang="en-US" dirty="0" smtClean="0">
                <a:solidFill>
                  <a:srgbClr val="FF0000"/>
                </a:solidFill>
              </a:rPr>
              <a:t>formulation about a phenomenon </a:t>
            </a:r>
            <a:r>
              <a:rPr lang="en-US" dirty="0" smtClean="0"/>
              <a:t>that is derived from abstractions based on our experiences. </a:t>
            </a:r>
          </a:p>
        </p:txBody>
      </p:sp>
      <p:pic>
        <p:nvPicPr>
          <p:cNvPr id="13314" name="Picture 2" descr="http://t3.gstatic.com/images?q=tbn:ANd9GcSTWWwdMKvFjcRYXOWTx9tYclVFY4NfYGdaR0QkpE6PlqemGqjS"/>
          <p:cNvPicPr>
            <a:picLocks noChangeAspect="1" noChangeArrowheads="1"/>
          </p:cNvPicPr>
          <p:nvPr/>
        </p:nvPicPr>
        <p:blipFill>
          <a:blip r:embed="rId2"/>
          <a:srcRect l="10811" t="7048" r="9910"/>
          <a:stretch>
            <a:fillRect/>
          </a:stretch>
        </p:blipFill>
        <p:spPr bwMode="auto">
          <a:xfrm>
            <a:off x="9009856" y="0"/>
            <a:ext cx="1943790" cy="190908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D30F-DE0A-4E4A-A623-BE70A352AA3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Some concepts in social work practice are </a:t>
            </a:r>
          </a:p>
          <a:p>
            <a:pPr lvl="1"/>
            <a:r>
              <a:rPr lang="en-US" dirty="0" smtClean="0"/>
              <a:t>Rapport </a:t>
            </a:r>
          </a:p>
          <a:p>
            <a:pPr lvl="1"/>
            <a:r>
              <a:rPr lang="en-US" dirty="0" smtClean="0"/>
              <a:t>Relationship</a:t>
            </a:r>
          </a:p>
          <a:p>
            <a:pPr lvl="1"/>
            <a:r>
              <a:rPr lang="en-US" dirty="0" smtClean="0"/>
              <a:t>Personality strengths </a:t>
            </a:r>
          </a:p>
          <a:p>
            <a:pPr lvl="1"/>
            <a:r>
              <a:rPr lang="en-US" dirty="0" smtClean="0"/>
              <a:t>Empowerment </a:t>
            </a:r>
          </a:p>
          <a:p>
            <a:pPr lvl="1"/>
            <a:r>
              <a:rPr lang="en-US" dirty="0" smtClean="0"/>
              <a:t>Juvenile Delinquency </a:t>
            </a:r>
          </a:p>
          <a:p>
            <a:pPr lvl="1"/>
            <a:r>
              <a:rPr lang="en-US" dirty="0" smtClean="0"/>
              <a:t>Coping</a:t>
            </a:r>
          </a:p>
          <a:p>
            <a:pPr lvl="1"/>
            <a:r>
              <a:rPr lang="en-US" dirty="0" smtClean="0"/>
              <a:t>Crisis</a:t>
            </a:r>
          </a:p>
          <a:p>
            <a:pPr lvl="1"/>
            <a:r>
              <a:rPr lang="en-US" dirty="0" smtClean="0"/>
              <a:t>Self-identity</a:t>
            </a:r>
          </a:p>
          <a:p>
            <a:pPr lvl="1"/>
            <a:r>
              <a:rPr lang="en-US" dirty="0" err="1" smtClean="0"/>
              <a:t>Defence</a:t>
            </a:r>
            <a:r>
              <a:rPr lang="en-US" dirty="0" smtClean="0"/>
              <a:t> mechanism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7682</TotalTime>
  <Words>2306</Words>
  <Application>Microsoft Office PowerPoint</Application>
  <PresentationFormat>Custom</PresentationFormat>
  <Paragraphs>319</Paragraphs>
  <Slides>49</Slides>
  <Notes>4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Office Theme</vt:lpstr>
      <vt:lpstr>What is a Theory?</vt:lpstr>
      <vt:lpstr>Slide 2</vt:lpstr>
      <vt:lpstr>Slide 3</vt:lpstr>
      <vt:lpstr>Bibb Lantane and John Darley</vt:lpstr>
      <vt:lpstr>Definitions</vt:lpstr>
      <vt:lpstr>Essential Elements of a Theory</vt:lpstr>
      <vt:lpstr>CONCEPTS</vt:lpstr>
      <vt:lpstr>1. Concepts</vt:lpstr>
      <vt:lpstr>Slide 9</vt:lpstr>
      <vt:lpstr>Meanings of a Concept</vt:lpstr>
      <vt:lpstr>Example</vt:lpstr>
      <vt:lpstr>Types of Concept</vt:lpstr>
      <vt:lpstr>Scope of a Concept</vt:lpstr>
      <vt:lpstr>1. Narrow: </vt:lpstr>
      <vt:lpstr>2. Broad: </vt:lpstr>
      <vt:lpstr>FACTS</vt:lpstr>
      <vt:lpstr>Facts</vt:lpstr>
      <vt:lpstr>Hypothesis</vt:lpstr>
      <vt:lpstr>Slide 19</vt:lpstr>
      <vt:lpstr>Relationships are connections b/w facts</vt:lpstr>
      <vt:lpstr>Kinds of Relationships</vt:lpstr>
      <vt:lpstr>It might tell us </vt:lpstr>
      <vt:lpstr>Proposition and Hypothesis</vt:lpstr>
      <vt:lpstr>PROPOSITION </vt:lpstr>
      <vt:lpstr>Slide 25</vt:lpstr>
      <vt:lpstr>Examples of propositions include the following.</vt:lpstr>
      <vt:lpstr>Slide 27</vt:lpstr>
      <vt:lpstr>Proposition assert relationships among concepts</vt:lpstr>
      <vt:lpstr>Categorical and Hypothetical Relationships</vt:lpstr>
      <vt:lpstr>Categorical Propositions</vt:lpstr>
      <vt:lpstr>Slide 31</vt:lpstr>
      <vt:lpstr>Categorical propositions assert that all (or part) of one class is included in or is excluded from another class. </vt:lpstr>
      <vt:lpstr>Hypothetical Propositions  or Hypothesis</vt:lpstr>
      <vt:lpstr>Hypothetical Propositions </vt:lpstr>
      <vt:lpstr>Slide 35</vt:lpstr>
      <vt:lpstr>Types of Hypothesis based on Statement</vt:lpstr>
      <vt:lpstr>Examples of hypothesis type: </vt:lpstr>
      <vt:lpstr>Rosenberg’s Self-Esteem Test</vt:lpstr>
      <vt:lpstr>Slide 39</vt:lpstr>
      <vt:lpstr>VARIABLES </vt:lpstr>
      <vt:lpstr>Examples of Variable and Values</vt:lpstr>
      <vt:lpstr>Attributes</vt:lpstr>
      <vt:lpstr>Types of Variables </vt:lpstr>
      <vt:lpstr>1. Independent Variable</vt:lpstr>
      <vt:lpstr>2. Dependent Variable </vt:lpstr>
      <vt:lpstr>3. Intervening Variable </vt:lpstr>
      <vt:lpstr>PRINCIPLES</vt:lpstr>
      <vt:lpstr>Slide 48</vt:lpstr>
      <vt:lpstr>Slide 49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Imran</cp:lastModifiedBy>
  <cp:revision>21</cp:revision>
  <dcterms:created xsi:type="dcterms:W3CDTF">2006-08-16T00:00:00Z</dcterms:created>
  <dcterms:modified xsi:type="dcterms:W3CDTF">2020-10-16T06:58:36Z</dcterms:modified>
</cp:coreProperties>
</file>